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Press Start 2P"/>
      <p:regular r:id="rId17"/>
    </p:embeddedFont>
    <p:embeddedFont>
      <p:font typeface="Open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2" roundtripDataSignature="AMtx7mgG9sHZn6QWw3P9/bBUD49TPJJg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CC618B6-E3AD-48DC-AE18-9F440BB82C32}">
  <a:tblStyle styleId="{7CC618B6-E3AD-48DC-AE18-9F440BB82C32}"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ressStart2P-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bold.fntdata"/><Relationship Id="rId6" Type="http://schemas.openxmlformats.org/officeDocument/2006/relationships/slide" Target="slides/slide1.xml"/><Relationship Id="rId18" Type="http://schemas.openxmlformats.org/officeDocument/2006/relationships/font" Target="fonts/Open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0" name="Google Shape;80;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8" name="Google Shape;18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8" name="Google Shape;19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d3f02dfa91_0_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g2d3f02dfa91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 name="Google Shape;110;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 name="Google Shape;14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 name="Google Shape;15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d3f02dfa91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0" name="Google Shape;180;g2d3f02dfa91_0_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26.png"/><Relationship Id="rId5"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9.png"/><Relationship Id="rId4" Type="http://schemas.openxmlformats.org/officeDocument/2006/relationships/image" Target="../media/image13.png"/><Relationship Id="rId5" Type="http://schemas.openxmlformats.org/officeDocument/2006/relationships/image" Target="../media/image26.png"/><Relationship Id="rId6"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 Id="rId4" Type="http://schemas.openxmlformats.org/officeDocument/2006/relationships/image" Target="../media/image4.png"/><Relationship Id="rId10" Type="http://schemas.openxmlformats.org/officeDocument/2006/relationships/image" Target="../media/image5.png"/><Relationship Id="rId9" Type="http://schemas.openxmlformats.org/officeDocument/2006/relationships/image" Target="../media/image16.png"/><Relationship Id="rId5" Type="http://schemas.openxmlformats.org/officeDocument/2006/relationships/image" Target="../media/image8.png"/><Relationship Id="rId6" Type="http://schemas.openxmlformats.org/officeDocument/2006/relationships/image" Target="../media/image1.png"/><Relationship Id="rId7" Type="http://schemas.openxmlformats.org/officeDocument/2006/relationships/image" Target="../media/image14.png"/><Relationship Id="rId8"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5.png"/><Relationship Id="rId4" Type="http://schemas.openxmlformats.org/officeDocument/2006/relationships/image" Target="../media/image3.png"/><Relationship Id="rId10" Type="http://schemas.openxmlformats.org/officeDocument/2006/relationships/image" Target="../media/image16.png"/><Relationship Id="rId9" Type="http://schemas.openxmlformats.org/officeDocument/2006/relationships/image" Target="../media/image10.png"/><Relationship Id="rId5" Type="http://schemas.openxmlformats.org/officeDocument/2006/relationships/image" Target="../media/image4.png"/><Relationship Id="rId6" Type="http://schemas.openxmlformats.org/officeDocument/2006/relationships/image" Target="../media/image8.png"/><Relationship Id="rId7" Type="http://schemas.openxmlformats.org/officeDocument/2006/relationships/image" Target="../media/image1.png"/><Relationship Id="rId8"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33" name="Shape 33"/>
        <p:cNvGrpSpPr/>
        <p:nvPr/>
      </p:nvGrpSpPr>
      <p:grpSpPr>
        <a:xfrm>
          <a:off x="0" y="0"/>
          <a:ext cx="0" cy="0"/>
          <a:chOff x="0" y="0"/>
          <a:chExt cx="0" cy="0"/>
        </a:xfrm>
      </p:grpSpPr>
      <p:sp>
        <p:nvSpPr>
          <p:cNvPr id="34" name="Google Shape;34;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7" name="Google Shape;37;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8" name="Shape 38"/>
        <p:cNvGrpSpPr/>
        <p:nvPr/>
      </p:nvGrpSpPr>
      <p:grpSpPr>
        <a:xfrm>
          <a:off x="0" y="0"/>
          <a:ext cx="0" cy="0"/>
          <a:chOff x="0" y="0"/>
          <a:chExt cx="0" cy="0"/>
        </a:xfrm>
      </p:grpSpPr>
      <p:sp>
        <p:nvSpPr>
          <p:cNvPr id="39" name="Google Shape;39;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0" name="Google Shape;40;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1" name="Google Shape;41;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2" name="Shape 42"/>
        <p:cNvGrpSpPr/>
        <p:nvPr/>
      </p:nvGrpSpPr>
      <p:grpSpPr>
        <a:xfrm>
          <a:off x="0" y="0"/>
          <a:ext cx="0" cy="0"/>
          <a:chOff x="0" y="0"/>
          <a:chExt cx="0" cy="0"/>
        </a:xfrm>
      </p:grpSpPr>
      <p:sp>
        <p:nvSpPr>
          <p:cNvPr id="43" name="Google Shape;43;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4" name="Google Shape;44;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5" name="Google Shape;45;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6" name="Shape 46"/>
        <p:cNvGrpSpPr/>
        <p:nvPr/>
      </p:nvGrpSpPr>
      <p:grpSpPr>
        <a:xfrm>
          <a:off x="0" y="0"/>
          <a:ext cx="0" cy="0"/>
          <a:chOff x="0" y="0"/>
          <a:chExt cx="0" cy="0"/>
        </a:xfrm>
      </p:grpSpPr>
      <p:sp>
        <p:nvSpPr>
          <p:cNvPr id="47" name="Google Shape;47;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8" name="Google Shape;48;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9" name="Google Shape;49;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0" name="Google Shape;50;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1" name="Google Shape;51;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2" name="Google Shape;52;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3" name="Google Shape;53;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4" name="Google Shape;54;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5" name="Google Shape;55;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6" name="Google Shape;56;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7" name="Google Shape;57;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8" name="Google Shape;58;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9" name="Google Shape;59;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0" name="Google Shape;60;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1" name="Google Shape;61;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2" name="Shape 62"/>
        <p:cNvGrpSpPr/>
        <p:nvPr/>
      </p:nvGrpSpPr>
      <p:grpSpPr>
        <a:xfrm>
          <a:off x="0" y="0"/>
          <a:ext cx="0" cy="0"/>
          <a:chOff x="0" y="0"/>
          <a:chExt cx="0" cy="0"/>
        </a:xfrm>
      </p:grpSpPr>
      <p:pic>
        <p:nvPicPr>
          <p:cNvPr descr="Picture 43" id="63" name="Google Shape;63;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4" name="Google Shape;64;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5" name="Google Shape;65;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6" name="Google Shape;66;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7" name="Google Shape;67;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8" name="Google Shape;68;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9" name="Google Shape;69;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0" name="Google Shape;70;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1" name="Google Shape;71;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2" name="Google Shape;72;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3" name="Google Shape;73;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4" name="Google Shape;74;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5" name="Google Shape;75;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6" name="Google Shape;76;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7" name="Google Shape;77;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0.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g2d3f02dfa91_0_5" title="Sub module 1.pptx.pptx.png"/>
          <p:cNvPicPr preferRelativeResize="0"/>
          <p:nvPr/>
        </p:nvPicPr>
        <p:blipFill rotWithShape="1">
          <a:blip r:embed="rId3">
            <a:alphaModFix/>
          </a:blip>
          <a:srcRect b="0" l="1156"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91" name="Google Shape;191;p8"/>
          <p:cNvPicPr preferRelativeResize="0"/>
          <p:nvPr/>
        </p:nvPicPr>
        <p:blipFill rotWithShape="1">
          <a:blip r:embed="rId3">
            <a:alphaModFix/>
          </a:blip>
          <a:srcRect b="0" l="0" r="0" t="0"/>
          <a:stretch/>
        </p:blipFill>
        <p:spPr>
          <a:xfrm>
            <a:off x="75" y="0"/>
            <a:ext cx="12192000" cy="6858000"/>
          </a:xfrm>
          <a:prstGeom prst="rect">
            <a:avLst/>
          </a:prstGeom>
          <a:noFill/>
          <a:ln>
            <a:noFill/>
          </a:ln>
        </p:spPr>
      </p:pic>
      <p:grpSp>
        <p:nvGrpSpPr>
          <p:cNvPr id="192" name="Google Shape;192;p8"/>
          <p:cNvGrpSpPr/>
          <p:nvPr/>
        </p:nvGrpSpPr>
        <p:grpSpPr>
          <a:xfrm>
            <a:off x="729087" y="2521458"/>
            <a:ext cx="11043811" cy="1688102"/>
            <a:chOff x="0" y="-38100"/>
            <a:chExt cx="2908639" cy="444600"/>
          </a:xfrm>
        </p:grpSpPr>
        <p:sp>
          <p:nvSpPr>
            <p:cNvPr id="193" name="Google Shape;193;p8"/>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194" name="Google Shape;194;p8"/>
            <p:cNvSpPr txBox="1"/>
            <p:nvPr/>
          </p:nvSpPr>
          <p:spPr>
            <a:xfrm>
              <a:off x="0" y="-38100"/>
              <a:ext cx="2908500" cy="44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sp>
        <p:nvSpPr>
          <p:cNvPr id="195" name="Google Shape;195;p8"/>
          <p:cNvSpPr txBox="1"/>
          <p:nvPr/>
        </p:nvSpPr>
        <p:spPr>
          <a:xfrm>
            <a:off x="2906250" y="2839750"/>
            <a:ext cx="6227100" cy="1362300"/>
          </a:xfrm>
          <a:prstGeom prst="rect">
            <a:avLst/>
          </a:prstGeom>
          <a:noFill/>
          <a:ln>
            <a:noFill/>
          </a:ln>
        </p:spPr>
        <p:txBody>
          <a:bodyPr anchorCtr="0" anchor="t" bIns="91425" lIns="91425" spcFirstLastPara="1" rIns="91425" wrap="square" tIns="91425">
            <a:spAutoFit/>
          </a:bodyPr>
          <a:lstStyle/>
          <a:p>
            <a:pPr indent="0" lvl="0" marL="0" rtl="0" algn="ctr">
              <a:lnSpc>
                <a:spcPct val="108001"/>
              </a:lnSpc>
              <a:spcBef>
                <a:spcPts val="0"/>
              </a:spcBef>
              <a:spcAft>
                <a:spcPts val="0"/>
              </a:spcAft>
              <a:buNone/>
            </a:pPr>
            <a:r>
              <a:rPr b="1" lang="es" sz="7650">
                <a:solidFill>
                  <a:schemeClr val="accent1"/>
                </a:solidFill>
                <a:latin typeface="Calibri"/>
                <a:ea typeface="Calibri"/>
                <a:cs typeface="Calibri"/>
                <a:sym typeface="Calibri"/>
              </a:rPr>
              <a:t>Actualízate</a:t>
            </a:r>
            <a:endParaRPr sz="765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201" name="Google Shape;201;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202" name="Google Shape;202;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
          <p:cNvSpPr txBox="1"/>
          <p:nvPr>
            <p:ph type="title"/>
          </p:nvPr>
        </p:nvSpPr>
        <p:spPr>
          <a:xfrm>
            <a:off x="374725" y="2184268"/>
            <a:ext cx="1042747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s" sz="2800">
                <a:latin typeface="Press Start 2P"/>
                <a:ea typeface="Press Start 2P"/>
                <a:cs typeface="Press Start 2P"/>
                <a:sym typeface="Press Start 2P"/>
              </a:rPr>
              <a:t>3. </a:t>
            </a:r>
            <a:r>
              <a:rPr lang="es" sz="2800">
                <a:latin typeface="Press Start 2P"/>
                <a:ea typeface="Press Start 2P"/>
                <a:cs typeface="Press Start 2P"/>
                <a:sym typeface="Press Start 2P"/>
              </a:rPr>
              <a:t>Habilidades Digitales para el Turismo Sostenible</a:t>
            </a:r>
            <a:endParaRPr/>
          </a:p>
        </p:txBody>
      </p:sp>
      <p:sp>
        <p:nvSpPr>
          <p:cNvPr id="88" name="Google Shape;88;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s" sz="2600"/>
              <a:t>3.2: </a:t>
            </a:r>
            <a:r>
              <a:rPr lang="es" sz="2600"/>
              <a:t>Tecnología en la Gestión del Turismo Sostenible</a:t>
            </a:r>
            <a:endParaRPr/>
          </a:p>
        </p:txBody>
      </p:sp>
      <p:sp>
        <p:nvSpPr>
          <p:cNvPr id="89" name="Google Shape;89;p1"/>
          <p:cNvSpPr txBox="1"/>
          <p:nvPr/>
        </p:nvSpPr>
        <p:spPr>
          <a:xfrm>
            <a:off x="2599590" y="6071500"/>
            <a:ext cx="9495000" cy="680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
        <p:nvSpPr>
          <p:cNvPr id="90" name="Google Shape;90;p1"/>
          <p:cNvSpPr/>
          <p:nvPr/>
        </p:nvSpPr>
        <p:spPr>
          <a:xfrm>
            <a:off x="374725" y="6098800"/>
            <a:ext cx="2189145" cy="62579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cap="flat" cmpd="sng" w="9525">
            <a:solidFill>
              <a:srgbClr val="FFFFFF"/>
            </a:solidFill>
            <a:prstDash val="solid"/>
            <a:round/>
            <a:headEnd len="sm" w="sm" type="none"/>
            <a:tailEnd len="sm" w="sm" type="none"/>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s" sz="2800"/>
              <a:t>Objetivos:</a:t>
            </a:r>
            <a:r>
              <a:rPr lang="es" sz="2800"/>
              <a:t>:</a:t>
            </a:r>
            <a:endParaRPr sz="2800"/>
          </a:p>
        </p:txBody>
      </p:sp>
      <p:sp>
        <p:nvSpPr>
          <p:cNvPr id="96" name="Google Shape;96;p2"/>
          <p:cNvSpPr txBox="1"/>
          <p:nvPr>
            <p:ph idx="1" type="body"/>
          </p:nvPr>
        </p:nvSpPr>
        <p:spPr>
          <a:xfrm>
            <a:off x="401323" y="3377821"/>
            <a:ext cx="7309661" cy="1566708"/>
          </a:xfrm>
          <a:prstGeom prst="rect">
            <a:avLst/>
          </a:prstGeom>
          <a:noFill/>
          <a:ln>
            <a:noFill/>
          </a:ln>
        </p:spPr>
        <p:txBody>
          <a:bodyPr anchorCtr="0" anchor="ctr" bIns="45700" lIns="45700" spcFirstLastPara="1" rIns="45700" wrap="square" tIns="45700">
            <a:normAutofit fontScale="77500" lnSpcReduction="10000"/>
          </a:bodyPr>
          <a:lstStyle/>
          <a:p>
            <a:pPr indent="-448235" lvl="0" marL="685800" rtl="0" algn="l">
              <a:lnSpc>
                <a:spcPct val="90000"/>
              </a:lnSpc>
              <a:spcBef>
                <a:spcPts val="1000"/>
              </a:spcBef>
              <a:spcAft>
                <a:spcPts val="0"/>
              </a:spcAft>
              <a:buSzPct val="94117"/>
              <a:buAutoNum type="arabicPeriod"/>
            </a:pPr>
            <a:r>
              <a:rPr lang="es" sz="2000"/>
              <a:t>Entender el uso de la tecnología en la gestión de operaciones de turismo sostenible.</a:t>
            </a:r>
            <a:endParaRPr sz="2000"/>
          </a:p>
          <a:p>
            <a:pPr indent="-448235" lvl="0" marL="685800" rtl="0" algn="l">
              <a:lnSpc>
                <a:spcPct val="90000"/>
              </a:lnSpc>
              <a:spcBef>
                <a:spcPts val="1000"/>
              </a:spcBef>
              <a:spcAft>
                <a:spcPts val="0"/>
              </a:spcAft>
              <a:buSzPct val="94117"/>
              <a:buAutoNum type="arabicPeriod"/>
            </a:pPr>
            <a:r>
              <a:rPr lang="es" sz="2000"/>
              <a:t>Analizar el uso de sistemas de reservas y reservas para mejorar la sostenibilidad.</a:t>
            </a:r>
            <a:endParaRPr sz="2000"/>
          </a:p>
          <a:p>
            <a:pPr indent="-448235" lvl="0" marL="685800" rtl="0" algn="l">
              <a:lnSpc>
                <a:spcPct val="90000"/>
              </a:lnSpc>
              <a:spcBef>
                <a:spcPts val="1000"/>
              </a:spcBef>
              <a:spcAft>
                <a:spcPts val="0"/>
              </a:spcAft>
              <a:buSzPct val="94117"/>
              <a:buAutoNum type="arabicPeriod"/>
            </a:pPr>
            <a:r>
              <a:rPr lang="es" sz="2000"/>
              <a:t>Evaluar el papel de las aplicaciones móviles y plataformas digitales en la mejora de la gestión del turismo.</a:t>
            </a:r>
            <a:endParaRPr sz="2000"/>
          </a:p>
          <a:p>
            <a:pPr indent="-355600" lvl="0" marL="457200" rtl="0" algn="l">
              <a:lnSpc>
                <a:spcPct val="90000"/>
              </a:lnSpc>
              <a:spcBef>
                <a:spcPts val="0"/>
              </a:spcBef>
              <a:spcAft>
                <a:spcPts val="0"/>
              </a:spcAft>
              <a:buClr>
                <a:srgbClr val="DBC2D4"/>
              </a:buClr>
              <a:buSzPct val="99071"/>
              <a:buFont typeface="Calibri"/>
              <a:buNone/>
            </a:pPr>
            <a:r>
              <a:t/>
            </a:r>
            <a:endParaRPr sz="1900"/>
          </a:p>
        </p:txBody>
      </p:sp>
      <p:sp>
        <p:nvSpPr>
          <p:cNvPr id="97" name="Google Shape;97;p2"/>
          <p:cNvSpPr/>
          <p:nvPr/>
        </p:nvSpPr>
        <p:spPr>
          <a:xfrm>
            <a:off x="136304" y="6184382"/>
            <a:ext cx="2325966" cy="625792"/>
          </a:xfrm>
          <a:custGeom>
            <a:rect b="b" l="l" r="r" t="t"/>
            <a:pathLst>
              <a:path extrusionOk="0" h="834390" w="3909187">
                <a:moveTo>
                  <a:pt x="0" y="0"/>
                </a:moveTo>
                <a:lnTo>
                  <a:pt x="3909187" y="0"/>
                </a:lnTo>
                <a:lnTo>
                  <a:pt x="3909187" y="834390"/>
                </a:lnTo>
                <a:lnTo>
                  <a:pt x="0" y="834390"/>
                </a:lnTo>
                <a:lnTo>
                  <a:pt x="0" y="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8" name="Google Shape;98;p2"/>
          <p:cNvSpPr txBox="1"/>
          <p:nvPr/>
        </p:nvSpPr>
        <p:spPr>
          <a:xfrm>
            <a:off x="2599600" y="6071500"/>
            <a:ext cx="9705900" cy="680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
        <p:nvSpPr>
          <p:cNvPr id="99" name="Google Shape;99;p2"/>
          <p:cNvSpPr/>
          <p:nvPr/>
        </p:nvSpPr>
        <p:spPr>
          <a:xfrm>
            <a:off x="136300" y="6129775"/>
            <a:ext cx="2462788" cy="680028"/>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cap="flat" cmpd="sng" w="9525">
            <a:solidFill>
              <a:srgbClr val="FFFFFF"/>
            </a:solidFill>
            <a:prstDash val="solid"/>
            <a:round/>
            <a:headEnd len="sm" w="sm" type="none"/>
            <a:tailEnd len="sm" w="sm" type="none"/>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2d3f02dfa91_0_54"/>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Tecnología en el Turismo Sostenible</a:t>
            </a:r>
            <a:endParaRPr/>
          </a:p>
        </p:txBody>
      </p:sp>
      <p:sp>
        <p:nvSpPr>
          <p:cNvPr id="105" name="Google Shape;105;g2d3f02dfa91_0_54"/>
          <p:cNvSpPr txBox="1"/>
          <p:nvPr>
            <p:ph idx="1" type="body"/>
          </p:nvPr>
        </p:nvSpPr>
        <p:spPr>
          <a:xfrm>
            <a:off x="1849648" y="1165850"/>
            <a:ext cx="3486627" cy="1474991"/>
          </a:xfrm>
          <a:prstGeom prst="rect">
            <a:avLst/>
          </a:prstGeom>
          <a:solidFill>
            <a:schemeClr val="accent1"/>
          </a:solidFill>
          <a:ln>
            <a:noFill/>
          </a:ln>
        </p:spPr>
        <p:txBody>
          <a:bodyPr anchorCtr="0" anchor="t" bIns="45700" lIns="45700" spcFirstLastPara="1" rIns="45700" wrap="square" tIns="45700">
            <a:normAutofit/>
          </a:bodyPr>
          <a:lstStyle/>
          <a:p>
            <a:pPr indent="0" lvl="0" marL="114300" rtl="0" algn="ctr">
              <a:lnSpc>
                <a:spcPct val="115000"/>
              </a:lnSpc>
              <a:spcBef>
                <a:spcPts val="1400"/>
              </a:spcBef>
              <a:spcAft>
                <a:spcPts val="0"/>
              </a:spcAft>
              <a:buSzPts val="1946"/>
              <a:buNone/>
            </a:pPr>
            <a:r>
              <a:rPr b="1" lang="es"/>
              <a:t>La tecnología en el turismo no es un lujo. Es un camino hacia la sostenibilidad y un viaje más inteligente. ¿POR QUÉ?</a:t>
            </a:r>
            <a:endParaRPr/>
          </a:p>
        </p:txBody>
      </p:sp>
      <p:pic>
        <p:nvPicPr>
          <p:cNvPr descr="A person holding up a cell phone to take a picture" id="106" name="Google Shape;106;g2d3f02dfa91_0_54"/>
          <p:cNvPicPr preferRelativeResize="0"/>
          <p:nvPr/>
        </p:nvPicPr>
        <p:blipFill rotWithShape="1">
          <a:blip r:embed="rId3">
            <a:alphaModFix/>
          </a:blip>
          <a:srcRect b="0" l="0" r="0" t="0"/>
          <a:stretch/>
        </p:blipFill>
        <p:spPr>
          <a:xfrm>
            <a:off x="7470468" y="81640"/>
            <a:ext cx="4572000" cy="6858000"/>
          </a:xfrm>
          <a:prstGeom prst="rect">
            <a:avLst/>
          </a:prstGeom>
          <a:noFill/>
          <a:ln>
            <a:noFill/>
          </a:ln>
        </p:spPr>
      </p:pic>
      <p:sp>
        <p:nvSpPr>
          <p:cNvPr id="107" name="Google Shape;107;g2d3f02dfa91_0_54"/>
          <p:cNvSpPr txBox="1"/>
          <p:nvPr/>
        </p:nvSpPr>
        <p:spPr>
          <a:xfrm>
            <a:off x="1139588" y="3093775"/>
            <a:ext cx="5438700" cy="28629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rgbClr val="000000"/>
              </a:buClr>
              <a:buSzPts val="2000"/>
              <a:buFont typeface="Noto Sans Symbols"/>
              <a:buChar char="✔"/>
            </a:pPr>
            <a:r>
              <a:rPr lang="es" sz="2000">
                <a:solidFill>
                  <a:srgbClr val="616161"/>
                </a:solidFill>
                <a:latin typeface="Calibri"/>
                <a:ea typeface="Calibri"/>
                <a:cs typeface="Calibri"/>
                <a:sym typeface="Calibri"/>
              </a:rPr>
              <a:t>Eficiencia: Automatiza reservas y pagos.</a:t>
            </a:r>
            <a:endParaRPr sz="2000">
              <a:solidFill>
                <a:srgbClr val="616161"/>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Noto Sans Symbols"/>
              <a:buChar char="✔"/>
            </a:pPr>
            <a:r>
              <a:rPr lang="es" sz="2000">
                <a:solidFill>
                  <a:srgbClr val="616161"/>
                </a:solidFill>
                <a:latin typeface="Calibri"/>
                <a:ea typeface="Calibri"/>
                <a:cs typeface="Calibri"/>
                <a:sym typeface="Calibri"/>
              </a:rPr>
              <a:t>Ecológico: Minimiza el desperdicio, elimina el uso de papel.</a:t>
            </a:r>
            <a:endParaRPr sz="2000">
              <a:solidFill>
                <a:srgbClr val="616161"/>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Noto Sans Symbols"/>
              <a:buChar char="✔"/>
            </a:pPr>
            <a:r>
              <a:rPr lang="es" sz="2000">
                <a:solidFill>
                  <a:srgbClr val="616161"/>
                </a:solidFill>
                <a:latin typeface="Calibri"/>
                <a:ea typeface="Calibri"/>
                <a:cs typeface="Calibri"/>
                <a:sym typeface="Calibri"/>
              </a:rPr>
              <a:t>Alcance global: Accede a miles de millones en línea.</a:t>
            </a:r>
            <a:endParaRPr sz="2000">
              <a:solidFill>
                <a:srgbClr val="616161"/>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Noto Sans Symbols"/>
              <a:buChar char="✔"/>
            </a:pPr>
            <a:r>
              <a:rPr lang="es" sz="2000">
                <a:solidFill>
                  <a:srgbClr val="616161"/>
                </a:solidFill>
                <a:latin typeface="Calibri"/>
                <a:ea typeface="Calibri"/>
                <a:cs typeface="Calibri"/>
                <a:sym typeface="Calibri"/>
              </a:rPr>
              <a:t>Comodidad: Ofrece actualizaciones y acceso en tiempo real.</a:t>
            </a:r>
            <a:endParaRPr sz="2000">
              <a:solidFill>
                <a:srgbClr val="616161"/>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000"/>
              <a:buFont typeface="Noto Sans Symbols"/>
              <a:buChar char="✔"/>
            </a:pPr>
            <a:r>
              <a:rPr lang="es" sz="2000">
                <a:solidFill>
                  <a:srgbClr val="616161"/>
                </a:solidFill>
                <a:latin typeface="Calibri"/>
                <a:ea typeface="Calibri"/>
                <a:cs typeface="Calibri"/>
                <a:sym typeface="Calibri"/>
              </a:rPr>
              <a:t>Sostenibilidad: Reduce la huella de carbono y optimiza los recursos.</a:t>
            </a:r>
            <a:endParaRPr sz="2000">
              <a:solidFill>
                <a:srgbClr val="61616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Datos y Colaboración para una Mejor Gestión</a:t>
            </a:r>
            <a:endParaRPr/>
          </a:p>
        </p:txBody>
      </p:sp>
      <p:grpSp>
        <p:nvGrpSpPr>
          <p:cNvPr id="113" name="Google Shape;113;g2d3f02dfa91_0_21"/>
          <p:cNvGrpSpPr/>
          <p:nvPr/>
        </p:nvGrpSpPr>
        <p:grpSpPr>
          <a:xfrm>
            <a:off x="3631817" y="1090867"/>
            <a:ext cx="4876800" cy="5418666"/>
            <a:chOff x="1625599" y="0"/>
            <a:chExt cx="4876800" cy="5418666"/>
          </a:xfrm>
        </p:grpSpPr>
        <p:sp>
          <p:nvSpPr>
            <p:cNvPr id="114" name="Google Shape;114;g2d3f02dfa91_0_21"/>
            <p:cNvSpPr/>
            <p:nvPr/>
          </p:nvSpPr>
          <p:spPr>
            <a:xfrm>
              <a:off x="1679786" y="0"/>
              <a:ext cx="1950720" cy="1083733"/>
            </a:xfrm>
            <a:prstGeom prst="roundRect">
              <a:avLst>
                <a:gd fmla="val 10000" name="adj"/>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2d3f02dfa91_0_21"/>
            <p:cNvSpPr txBox="1"/>
            <p:nvPr/>
          </p:nvSpPr>
          <p:spPr>
            <a:xfrm>
              <a:off x="1711527" y="31741"/>
              <a:ext cx="1887238" cy="102025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rgbClr val="000000"/>
                </a:buClr>
                <a:buSzPts val="2200"/>
                <a:buFont typeface="Arial"/>
                <a:buNone/>
              </a:pPr>
              <a:r>
                <a:rPr lang="es" sz="2200"/>
                <a:t>Datos Analíticos</a:t>
              </a:r>
              <a:endParaRPr/>
            </a:p>
          </p:txBody>
        </p:sp>
        <p:sp>
          <p:nvSpPr>
            <p:cNvPr id="116" name="Google Shape;116;g2d3f02dfa91_0_21"/>
            <p:cNvSpPr/>
            <p:nvPr/>
          </p:nvSpPr>
          <p:spPr>
            <a:xfrm>
              <a:off x="4497493" y="0"/>
              <a:ext cx="1950720" cy="1083733"/>
            </a:xfrm>
            <a:prstGeom prst="roundRect">
              <a:avLst>
                <a:gd fmla="val 10000" name="adj"/>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g2d3f02dfa91_0_21"/>
            <p:cNvSpPr txBox="1"/>
            <p:nvPr/>
          </p:nvSpPr>
          <p:spPr>
            <a:xfrm>
              <a:off x="4529234" y="31741"/>
              <a:ext cx="1887238" cy="1020251"/>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rgbClr val="000000"/>
                </a:buClr>
                <a:buSzPts val="2200"/>
                <a:buFont typeface="Arial"/>
                <a:buNone/>
              </a:pPr>
              <a:r>
                <a:rPr lang="es" sz="2200"/>
                <a:t>Colaboración en Línea</a:t>
              </a:r>
              <a:endParaRPr/>
            </a:p>
          </p:txBody>
        </p:sp>
        <p:sp>
          <p:nvSpPr>
            <p:cNvPr id="118" name="Google Shape;118;g2d3f02dfa91_0_21"/>
            <p:cNvSpPr/>
            <p:nvPr/>
          </p:nvSpPr>
          <p:spPr>
            <a:xfrm>
              <a:off x="3657599" y="4605866"/>
              <a:ext cx="812800" cy="812800"/>
            </a:xfrm>
            <a:prstGeom prst="triangle">
              <a:avLst>
                <a:gd fmla="val 50000" name="adj"/>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g2d3f02dfa91_0_21"/>
            <p:cNvSpPr/>
            <p:nvPr/>
          </p:nvSpPr>
          <p:spPr>
            <a:xfrm>
              <a:off x="1625599" y="4265574"/>
              <a:ext cx="4876800" cy="329454"/>
            </a:xfrm>
            <a:prstGeom prst="rect">
              <a:avLst/>
            </a:prstGeom>
            <a:solidFill>
              <a:srgbClr val="D3EAD3">
                <a:alpha val="89803"/>
              </a:srgbClr>
            </a:solidFill>
            <a:ln cap="flat" cmpd="sng" w="25400">
              <a:solidFill>
                <a:srgbClr val="D3EAD3">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2d3f02dfa91_0_21"/>
            <p:cNvSpPr/>
            <p:nvPr/>
          </p:nvSpPr>
          <p:spPr>
            <a:xfrm>
              <a:off x="4497493" y="331622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2d3f02dfa91_0_21"/>
            <p:cNvSpPr txBox="1"/>
            <p:nvPr/>
          </p:nvSpPr>
          <p:spPr>
            <a:xfrm>
              <a:off x="4541932" y="336066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Compartir sistemas para tour operadores, hot</a:t>
              </a:r>
              <a:r>
                <a:rPr b="0" i="0" lang="es" sz="1400" u="none" cap="none" strike="noStrike">
                  <a:solidFill>
                    <a:schemeClr val="lt1"/>
                  </a:solidFill>
                  <a:latin typeface="Arial"/>
                  <a:ea typeface="Arial"/>
                  <a:cs typeface="Arial"/>
                  <a:sym typeface="Arial"/>
                </a:rPr>
                <a:t>eles</a:t>
              </a:r>
              <a:r>
                <a:rPr lang="es">
                  <a:solidFill>
                    <a:schemeClr val="lt1"/>
                  </a:solidFill>
                </a:rPr>
                <a:t> y reguladores</a:t>
              </a:r>
              <a:endParaRPr/>
            </a:p>
          </p:txBody>
        </p:sp>
        <p:sp>
          <p:nvSpPr>
            <p:cNvPr id="122" name="Google Shape;122;g2d3f02dfa91_0_21"/>
            <p:cNvSpPr/>
            <p:nvPr/>
          </p:nvSpPr>
          <p:spPr>
            <a:xfrm>
              <a:off x="4497493" y="234086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2d3f02dfa91_0_21"/>
            <p:cNvSpPr txBox="1"/>
            <p:nvPr/>
          </p:nvSpPr>
          <p:spPr>
            <a:xfrm>
              <a:off x="4541932" y="238530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Alinear objetivos de sostenibilidad</a:t>
              </a:r>
              <a:endParaRPr/>
            </a:p>
          </p:txBody>
        </p:sp>
        <p:sp>
          <p:nvSpPr>
            <p:cNvPr id="124" name="Google Shape;124;g2d3f02dfa91_0_21"/>
            <p:cNvSpPr/>
            <p:nvPr/>
          </p:nvSpPr>
          <p:spPr>
            <a:xfrm>
              <a:off x="4497493" y="136550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2d3f02dfa91_0_21"/>
            <p:cNvSpPr txBox="1"/>
            <p:nvPr/>
          </p:nvSpPr>
          <p:spPr>
            <a:xfrm>
              <a:off x="4541932" y="140994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"Actualizaciones en tiempo real para coordinación"</a:t>
              </a:r>
              <a:endParaRPr>
                <a:solidFill>
                  <a:schemeClr val="lt1"/>
                </a:solidFill>
              </a:endParaRPr>
            </a:p>
          </p:txBody>
        </p:sp>
        <p:sp>
          <p:nvSpPr>
            <p:cNvPr id="126" name="Google Shape;126;g2d3f02dfa91_0_21"/>
            <p:cNvSpPr/>
            <p:nvPr/>
          </p:nvSpPr>
          <p:spPr>
            <a:xfrm>
              <a:off x="1679786" y="331622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2d3f02dfa91_0_21"/>
            <p:cNvSpPr txBox="1"/>
            <p:nvPr/>
          </p:nvSpPr>
          <p:spPr>
            <a:xfrm>
              <a:off x="1724225" y="336066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"Big data para rastrear las tendencias de los viajeros"</a:t>
              </a:r>
              <a:endParaRPr>
                <a:solidFill>
                  <a:schemeClr val="lt1"/>
                </a:solidFill>
              </a:endParaRPr>
            </a:p>
          </p:txBody>
        </p:sp>
        <p:sp>
          <p:nvSpPr>
            <p:cNvPr id="128" name="Google Shape;128;g2d3f02dfa91_0_21"/>
            <p:cNvSpPr/>
            <p:nvPr/>
          </p:nvSpPr>
          <p:spPr>
            <a:xfrm>
              <a:off x="1679786" y="234086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2d3f02dfa91_0_21"/>
            <p:cNvSpPr txBox="1"/>
            <p:nvPr/>
          </p:nvSpPr>
          <p:spPr>
            <a:xfrm>
              <a:off x="1724225" y="238530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Adaptar ofertas a preferencias eco-conscientes</a:t>
              </a:r>
              <a:endParaRPr/>
            </a:p>
          </p:txBody>
        </p:sp>
        <p:sp>
          <p:nvSpPr>
            <p:cNvPr id="130" name="Google Shape;130;g2d3f02dfa91_0_21"/>
            <p:cNvSpPr/>
            <p:nvPr/>
          </p:nvSpPr>
          <p:spPr>
            <a:xfrm>
              <a:off x="1679786" y="1365504"/>
              <a:ext cx="1950720" cy="91033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2d3f02dfa91_0_21"/>
            <p:cNvSpPr txBox="1"/>
            <p:nvPr/>
          </p:nvSpPr>
          <p:spPr>
            <a:xfrm>
              <a:off x="1724225" y="1409943"/>
              <a:ext cx="1861842" cy="82145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rgbClr val="000000"/>
                </a:buClr>
                <a:buSzPts val="1400"/>
                <a:buFont typeface="Arial"/>
                <a:buNone/>
              </a:pPr>
              <a:r>
                <a:rPr lang="es">
                  <a:solidFill>
                    <a:schemeClr val="lt1"/>
                  </a:solidFill>
                </a:rPr>
                <a:t>Predecir demanda para evitar </a:t>
              </a:r>
              <a:r>
                <a:rPr b="0" i="0" lang="es" sz="1400" u="none" cap="none" strike="noStrike">
                  <a:solidFill>
                    <a:schemeClr val="lt1"/>
                  </a:solidFill>
                  <a:latin typeface="Arial"/>
                  <a:ea typeface="Arial"/>
                  <a:cs typeface="Arial"/>
                  <a:sym typeface="Arial"/>
                </a:rPr>
                <a:t> </a:t>
              </a:r>
              <a:r>
                <a:rPr lang="es">
                  <a:solidFill>
                    <a:schemeClr val="lt1"/>
                  </a:solidFill>
                </a:rPr>
                <a:t>Sobreturismo</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Sistemas de reservas que hacen más que reservar</a:t>
            </a:r>
            <a:endParaRPr b="0" i="0" sz="3800" u="none" cap="none" strike="noStrike">
              <a:solidFill>
                <a:srgbClr val="F2F2F2"/>
              </a:solidFill>
              <a:latin typeface="Calibri"/>
              <a:ea typeface="Calibri"/>
              <a:cs typeface="Calibri"/>
              <a:sym typeface="Calibri"/>
            </a:endParaRPr>
          </a:p>
        </p:txBody>
      </p:sp>
      <p:graphicFrame>
        <p:nvGraphicFramePr>
          <p:cNvPr id="137" name="Google Shape;137;p4"/>
          <p:cNvGraphicFramePr/>
          <p:nvPr/>
        </p:nvGraphicFramePr>
        <p:xfrm>
          <a:off x="1893247" y="1328730"/>
          <a:ext cx="3000000" cy="3000000"/>
        </p:xfrm>
        <a:graphic>
          <a:graphicData uri="http://schemas.openxmlformats.org/drawingml/2006/table">
            <a:tbl>
              <a:tblPr bandRow="1" firstRow="1">
                <a:noFill/>
                <a:tableStyleId>{7CC618B6-E3AD-48DC-AE18-9F440BB82C32}</a:tableStyleId>
              </a:tblPr>
              <a:tblGrid>
                <a:gridCol w="2901175"/>
                <a:gridCol w="2901175"/>
                <a:gridCol w="2901175"/>
              </a:tblGrid>
              <a:tr h="406275">
                <a:tc>
                  <a:txBody>
                    <a:bodyPr/>
                    <a:lstStyle/>
                    <a:p>
                      <a:pPr indent="0" lvl="0" marL="0" marR="0" rtl="0" algn="ctr">
                        <a:lnSpc>
                          <a:spcPct val="100000"/>
                        </a:lnSpc>
                        <a:spcBef>
                          <a:spcPts val="0"/>
                        </a:spcBef>
                        <a:spcAft>
                          <a:spcPts val="0"/>
                        </a:spcAft>
                        <a:buNone/>
                      </a:pPr>
                      <a:r>
                        <a:rPr lang="es"/>
                        <a:t>Características</a:t>
                      </a:r>
                      <a:endParaRPr/>
                    </a:p>
                  </a:txBody>
                  <a:tcPr marT="45725" marB="45725" marR="91450" marL="91450"/>
                </a:tc>
                <a:tc>
                  <a:txBody>
                    <a:bodyPr/>
                    <a:lstStyle/>
                    <a:p>
                      <a:pPr indent="0" lvl="0" marL="0" marR="0" rtl="0" algn="ctr">
                        <a:lnSpc>
                          <a:spcPct val="100000"/>
                        </a:lnSpc>
                        <a:spcBef>
                          <a:spcPts val="0"/>
                        </a:spcBef>
                        <a:spcAft>
                          <a:spcPts val="0"/>
                        </a:spcAft>
                        <a:buNone/>
                      </a:pPr>
                      <a:r>
                        <a:rPr lang="es" sz="1400" u="none" cap="none" strike="noStrike"/>
                        <a:t>Benefi</a:t>
                      </a:r>
                      <a:r>
                        <a:rPr lang="es"/>
                        <a:t>cios</a:t>
                      </a:r>
                      <a:endParaRPr/>
                    </a:p>
                  </a:txBody>
                  <a:tcPr marT="45725" marB="45725" marR="91450" marL="91450"/>
                </a:tc>
                <a:tc>
                  <a:txBody>
                    <a:bodyPr/>
                    <a:lstStyle/>
                    <a:p>
                      <a:pPr indent="0" lvl="0" marL="0" marR="0" rtl="0" algn="ctr">
                        <a:lnSpc>
                          <a:spcPct val="100000"/>
                        </a:lnSpc>
                        <a:spcBef>
                          <a:spcPts val="0"/>
                        </a:spcBef>
                        <a:spcAft>
                          <a:spcPts val="0"/>
                        </a:spcAft>
                        <a:buNone/>
                      </a:pPr>
                      <a:r>
                        <a:rPr lang="es"/>
                        <a:t>Impacto de sostenibilidad</a:t>
                      </a:r>
                      <a:endParaRPr/>
                    </a:p>
                  </a:txBody>
                  <a:tcPr marT="45725" marB="45725" marR="91450" marL="91450"/>
                </a:tc>
              </a:tr>
              <a:tr h="914350">
                <a:tc>
                  <a:txBody>
                    <a:bodyPr/>
                    <a:lstStyle/>
                    <a:p>
                      <a:pPr indent="0" lvl="0" marL="0" marR="0" rtl="0" algn="ctr">
                        <a:lnSpc>
                          <a:spcPct val="100000"/>
                        </a:lnSpc>
                        <a:spcBef>
                          <a:spcPts val="0"/>
                        </a:spcBef>
                        <a:spcAft>
                          <a:spcPts val="0"/>
                        </a:spcAft>
                        <a:buNone/>
                      </a:pPr>
                      <a:r>
                        <a:rPr b="1" lang="es"/>
                        <a:t>Reservas online</a:t>
                      </a:r>
                      <a:endParaRPr sz="1400" u="none" cap="none" strike="noStrike"/>
                    </a:p>
                    <a:p>
                      <a:pPr indent="0" lvl="0" marL="0" marR="0" rtl="0" algn="ctr">
                        <a:lnSpc>
                          <a:spcPct val="100000"/>
                        </a:lnSpc>
                        <a:spcBef>
                          <a:spcPts val="0"/>
                        </a:spcBef>
                        <a:spcAft>
                          <a:spcPts val="0"/>
                        </a:spcAft>
                        <a:buNone/>
                      </a:pPr>
                      <a:r>
                        <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s"/>
                        <a:t>Accesibilidad 24/7, reducción del uso de papel, proceso de registro simplificado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s"/>
                        <a:t>Menos desperdicio de material, emisiones reducidas</a:t>
                      </a:r>
                      <a:endParaRPr/>
                    </a:p>
                    <a:p>
                      <a:pPr indent="0" lvl="0" marL="0" marR="0" rtl="0" algn="ctr">
                        <a:lnSpc>
                          <a:spcPct val="100000"/>
                        </a:lnSpc>
                        <a:spcBef>
                          <a:spcPts val="0"/>
                        </a:spcBef>
                        <a:spcAft>
                          <a:spcPts val="0"/>
                        </a:spcAft>
                        <a:buNone/>
                      </a:pPr>
                      <a:r>
                        <a:t/>
                      </a:r>
                      <a:endParaRPr/>
                    </a:p>
                  </a:txBody>
                  <a:tcPr marT="45725" marB="45725" marR="91450" marL="91450" anchor="ctr"/>
                </a:tc>
              </a:tr>
              <a:tr h="914350">
                <a:tc>
                  <a:txBody>
                    <a:bodyPr/>
                    <a:lstStyle/>
                    <a:p>
                      <a:pPr indent="0" lvl="0" marL="0" marR="0" rtl="0" algn="ctr">
                        <a:lnSpc>
                          <a:spcPct val="100000"/>
                        </a:lnSpc>
                        <a:spcBef>
                          <a:spcPts val="0"/>
                        </a:spcBef>
                        <a:spcAft>
                          <a:spcPts val="0"/>
                        </a:spcAft>
                        <a:buClr>
                          <a:srgbClr val="000000"/>
                        </a:buClr>
                        <a:buSzPts val="1400"/>
                        <a:buFont typeface="Arial"/>
                        <a:buNone/>
                      </a:pPr>
                      <a:r>
                        <a:rPr b="1" lang="es"/>
                        <a:t>Pago digital</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s"/>
                        <a:t>Transacciones más rápidas y seguras, soporta servicios sin contacto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s"/>
                        <a:t>Menores costos administrativos y de viaje, operaciones sin papel</a:t>
                      </a:r>
                      <a:endParaRPr/>
                    </a:p>
                  </a:txBody>
                  <a:tcPr marT="45725" marB="45725" marR="91450" marL="91450" anchor="ctr"/>
                </a:tc>
              </a:tr>
              <a:tr h="914350">
                <a:tc>
                  <a:txBody>
                    <a:bodyPr/>
                    <a:lstStyle/>
                    <a:p>
                      <a:pPr indent="0" lvl="0" marL="0" rtl="0" algn="l">
                        <a:lnSpc>
                          <a:spcPct val="115000"/>
                        </a:lnSpc>
                        <a:spcBef>
                          <a:spcPts val="1200"/>
                        </a:spcBef>
                        <a:spcAft>
                          <a:spcPts val="1200"/>
                        </a:spcAft>
                        <a:buNone/>
                      </a:pPr>
                      <a:r>
                        <a:rPr b="1" lang="es"/>
                        <a:t>Recordatorios automáticos</a:t>
                      </a:r>
                      <a:endParaRPr b="1"/>
                    </a:p>
                  </a:txBody>
                  <a:tcPr marT="45725" marB="45725" marR="91450" marL="91450" anchor="ctr"/>
                </a:tc>
                <a:tc>
                  <a:txBody>
                    <a:bodyPr/>
                    <a:lstStyle/>
                    <a:p>
                      <a:pPr indent="0" lvl="0" marL="0" marR="0" rtl="0" algn="ctr">
                        <a:lnSpc>
                          <a:spcPct val="100000"/>
                        </a:lnSpc>
                        <a:spcBef>
                          <a:spcPts val="0"/>
                        </a:spcBef>
                        <a:spcAft>
                          <a:spcPts val="0"/>
                        </a:spcAft>
                        <a:buNone/>
                      </a:pPr>
                      <a:r>
                        <a:rPr lang="es"/>
                        <a:t>Reducir las ausencias, informar a los viajeros sobre prácticas ecológicas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s"/>
                        <a:t>Uso eficiente de recursos, mejor planificación</a:t>
                      </a:r>
                      <a:endParaRPr/>
                    </a:p>
                  </a:txBody>
                  <a:tcPr marT="45725" marB="45725" marR="91450" marL="91450" anchor="ctr"/>
                </a:tc>
              </a:tr>
              <a:tr h="914350">
                <a:tc>
                  <a:txBody>
                    <a:bodyPr/>
                    <a:lstStyle/>
                    <a:p>
                      <a:pPr indent="0" lvl="0" marL="0" marR="0" rtl="0" algn="ctr">
                        <a:lnSpc>
                          <a:spcPct val="100000"/>
                        </a:lnSpc>
                        <a:spcBef>
                          <a:spcPts val="0"/>
                        </a:spcBef>
                        <a:spcAft>
                          <a:spcPts val="0"/>
                        </a:spcAft>
                        <a:buClr>
                          <a:srgbClr val="000000"/>
                        </a:buClr>
                        <a:buSzPts val="1400"/>
                        <a:buFont typeface="Arial"/>
                        <a:buNone/>
                      </a:pPr>
                      <a:r>
                        <a:rPr b="1" lang="es"/>
                        <a:t>Precio Dinámico</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s"/>
                        <a:t>Ajustar según la demanda y disponibilidad</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s"/>
                        <a:t>Fomenta los viajes en temporada baja</a:t>
                      </a:r>
                      <a:endParaRPr/>
                    </a:p>
                  </a:txBody>
                  <a:tcPr marT="45725" marB="45725" marR="91450" marL="91450" anchor="ctr"/>
                </a:tc>
              </a:tr>
              <a:tr h="914350">
                <a:tc>
                  <a:txBody>
                    <a:bodyPr/>
                    <a:lstStyle/>
                    <a:p>
                      <a:pPr indent="0" lvl="0" marL="0" rtl="0" algn="l">
                        <a:lnSpc>
                          <a:spcPct val="115000"/>
                        </a:lnSpc>
                        <a:spcBef>
                          <a:spcPts val="1200"/>
                        </a:spcBef>
                        <a:spcAft>
                          <a:spcPts val="1200"/>
                        </a:spcAft>
                        <a:buNone/>
                      </a:pPr>
                      <a:r>
                        <a:rPr b="1" lang="es"/>
                        <a:t>"Boletos electrónicos y vales"</a:t>
                      </a:r>
                      <a:endParaRPr b="1"/>
                    </a:p>
                  </a:txBody>
                  <a:tcPr marT="45725" marB="45725" marR="91450" marL="91450" anchor="ctr"/>
                </a:tc>
                <a:tc>
                  <a:txBody>
                    <a:bodyPr/>
                    <a:lstStyle/>
                    <a:p>
                      <a:pPr indent="0" lvl="0" marL="0" marR="0" rtl="0" algn="ctr">
                        <a:lnSpc>
                          <a:spcPct val="100000"/>
                        </a:lnSpc>
                        <a:spcBef>
                          <a:spcPts val="0"/>
                        </a:spcBef>
                        <a:spcAft>
                          <a:spcPts val="0"/>
                        </a:spcAft>
                        <a:buNone/>
                      </a:pPr>
                      <a:r>
                        <a:rPr lang="es"/>
                        <a:t>Fácil de almacenar y escanear en dispositivos móviles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s"/>
                        <a:t>Elimina la necesidad de impresión física</a:t>
                      </a:r>
                      <a:endParaRPr/>
                    </a:p>
                  </a:txBody>
                  <a:tcPr marT="45725" marB="45725" marR="91450" marL="91450"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Barreras para la Adopción: La Brecha Digital</a:t>
            </a:r>
            <a:endParaRPr/>
          </a:p>
        </p:txBody>
      </p:sp>
      <p:sp>
        <p:nvSpPr>
          <p:cNvPr id="143" name="Google Shape;143;p5"/>
          <p:cNvSpPr/>
          <p:nvPr/>
        </p:nvSpPr>
        <p:spPr>
          <a:xfrm>
            <a:off x="7648614" y="1624575"/>
            <a:ext cx="2888350" cy="2195395"/>
          </a:xfrm>
          <a:prstGeom prst="wedgeRectCallout">
            <a:avLst>
              <a:gd fmla="val -20833" name="adj1"/>
              <a:gd fmla="val 62500" name="adj2"/>
            </a:avLst>
          </a:prstGeom>
          <a:solidFill>
            <a:srgbClr val="C4E7C5"/>
          </a:solidFill>
          <a:ln cap="flat" cmpd="sng" w="25400">
            <a:solidFill>
              <a:srgbClr val="2F5330"/>
            </a:solidFill>
            <a:prstDash val="solid"/>
            <a:round/>
            <a:headEnd len="sm" w="sm" type="none"/>
            <a:tailEnd len="sm" w="sm" type="none"/>
          </a:ln>
        </p:spPr>
        <p:txBody>
          <a:bodyPr anchorCtr="0" anchor="ctr" bIns="45700" lIns="91425" spcFirstLastPara="1" rIns="91425" wrap="square" tIns="45700">
            <a:noAutofit/>
          </a:bodyPr>
          <a:lstStyle/>
          <a:p>
            <a:pPr indent="-228600" lvl="0" marL="457200" marR="0" rtl="0" algn="ctr">
              <a:lnSpc>
                <a:spcPct val="90000"/>
              </a:lnSpc>
              <a:spcBef>
                <a:spcPts val="0"/>
              </a:spcBef>
              <a:spcAft>
                <a:spcPts val="0"/>
              </a:spcAft>
              <a:buNone/>
            </a:pPr>
            <a:r>
              <a:rPr b="1" lang="es" sz="2400">
                <a:solidFill>
                  <a:schemeClr val="accent6"/>
                </a:solidFill>
                <a:latin typeface="Calibri"/>
                <a:ea typeface="Calibri"/>
                <a:cs typeface="Calibri"/>
                <a:sym typeface="Calibri"/>
              </a:rPr>
              <a:t>La tecnología puede empoderar, pero solo si es inclusiva</a:t>
            </a:r>
            <a:endParaRPr/>
          </a:p>
        </p:txBody>
      </p:sp>
      <p:grpSp>
        <p:nvGrpSpPr>
          <p:cNvPr id="144" name="Google Shape;144;p5"/>
          <p:cNvGrpSpPr/>
          <p:nvPr/>
        </p:nvGrpSpPr>
        <p:grpSpPr>
          <a:xfrm>
            <a:off x="1354666" y="1060554"/>
            <a:ext cx="5418667" cy="5418666"/>
            <a:chOff x="1354666" y="0"/>
            <a:chExt cx="5418667" cy="5418666"/>
          </a:xfrm>
        </p:grpSpPr>
        <p:sp>
          <p:nvSpPr>
            <p:cNvPr id="145" name="Google Shape;145;p5"/>
            <p:cNvSpPr/>
            <p:nvPr/>
          </p:nvSpPr>
          <p:spPr>
            <a:xfrm>
              <a:off x="2709333" y="0"/>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5"/>
            <p:cNvSpPr txBox="1"/>
            <p:nvPr/>
          </p:nvSpPr>
          <p:spPr>
            <a:xfrm>
              <a:off x="3386666" y="1354667"/>
              <a:ext cx="1354667" cy="1354666"/>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rgbClr val="000000"/>
                </a:buClr>
                <a:buSzPts val="1600"/>
                <a:buFont typeface="Arial"/>
                <a:buNone/>
              </a:pPr>
              <a:r>
                <a:rPr lang="es" sz="1600">
                  <a:solidFill>
                    <a:schemeClr val="lt1"/>
                  </a:solidFill>
                </a:rPr>
                <a:t>Acceso limitado a internet</a:t>
              </a:r>
              <a:endParaRPr/>
            </a:p>
          </p:txBody>
        </p:sp>
        <p:sp>
          <p:nvSpPr>
            <p:cNvPr id="147" name="Google Shape;147;p5"/>
            <p:cNvSpPr/>
            <p:nvPr/>
          </p:nvSpPr>
          <p:spPr>
            <a:xfrm>
              <a:off x="1354666"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5"/>
            <p:cNvSpPr txBox="1"/>
            <p:nvPr/>
          </p:nvSpPr>
          <p:spPr>
            <a:xfrm>
              <a:off x="2031999" y="4064000"/>
              <a:ext cx="1354667" cy="1354666"/>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rgbClr val="000000"/>
                </a:buClr>
                <a:buSzPts val="1600"/>
                <a:buFont typeface="Arial"/>
                <a:buNone/>
              </a:pPr>
              <a:r>
                <a:rPr lang="es" sz="1600">
                  <a:solidFill>
                    <a:schemeClr val="lt1"/>
                  </a:solidFill>
                </a:rPr>
                <a:t>Bajas habilidades digitales</a:t>
              </a:r>
              <a:endParaRPr/>
            </a:p>
          </p:txBody>
        </p:sp>
        <p:sp>
          <p:nvSpPr>
            <p:cNvPr id="149" name="Google Shape;149;p5"/>
            <p:cNvSpPr/>
            <p:nvPr/>
          </p:nvSpPr>
          <p:spPr>
            <a:xfrm rot="10800000">
              <a:off x="2709333"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5"/>
            <p:cNvSpPr txBox="1"/>
            <p:nvPr/>
          </p:nvSpPr>
          <p:spPr>
            <a:xfrm>
              <a:off x="3386666" y="2709333"/>
              <a:ext cx="1354667" cy="1354666"/>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rgbClr val="000000"/>
                </a:buClr>
                <a:buSzPts val="1600"/>
                <a:buFont typeface="Arial"/>
                <a:buNone/>
              </a:pPr>
              <a:r>
                <a:rPr lang="es" sz="1600">
                  <a:solidFill>
                    <a:schemeClr val="lt1"/>
                  </a:solidFill>
                </a:rPr>
                <a:t>Brechas de infraestructura en áreas rurales</a:t>
              </a:r>
              <a:endParaRPr/>
            </a:p>
          </p:txBody>
        </p:sp>
        <p:sp>
          <p:nvSpPr>
            <p:cNvPr id="151" name="Google Shape;151;p5"/>
            <p:cNvSpPr/>
            <p:nvPr/>
          </p:nvSpPr>
          <p:spPr>
            <a:xfrm>
              <a:off x="4064000"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5"/>
            <p:cNvSpPr txBox="1"/>
            <p:nvPr/>
          </p:nvSpPr>
          <p:spPr>
            <a:xfrm>
              <a:off x="4741333" y="3962400"/>
              <a:ext cx="1354800" cy="1354800"/>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Clr>
                  <a:srgbClr val="000000"/>
                </a:buClr>
                <a:buSzPts val="1600"/>
                <a:buFont typeface="Arial"/>
                <a:buNone/>
              </a:pPr>
              <a:r>
                <a:rPr lang="es" sz="1600">
                  <a:solidFill>
                    <a:schemeClr val="lt1"/>
                  </a:solidFill>
                </a:rPr>
                <a:t>Resistencia al cambio por parte de los operadores turísticos tradicionales</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Aplicaciones Móviles + Plataformas Digitales</a:t>
            </a:r>
            <a:endParaRPr/>
          </a:p>
        </p:txBody>
      </p:sp>
      <p:grpSp>
        <p:nvGrpSpPr>
          <p:cNvPr id="158" name="Google Shape;158;p6"/>
          <p:cNvGrpSpPr/>
          <p:nvPr/>
        </p:nvGrpSpPr>
        <p:grpSpPr>
          <a:xfrm>
            <a:off x="4616458" y="1179320"/>
            <a:ext cx="6780001" cy="5215385"/>
            <a:chOff x="345460" y="0"/>
            <a:chExt cx="6780001" cy="5215385"/>
          </a:xfrm>
        </p:grpSpPr>
        <p:sp>
          <p:nvSpPr>
            <p:cNvPr id="159" name="Google Shape;159;p6"/>
            <p:cNvSpPr/>
            <p:nvPr/>
          </p:nvSpPr>
          <p:spPr>
            <a:xfrm>
              <a:off x="4549061" y="3546462"/>
              <a:ext cx="2576400" cy="1668923"/>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6"/>
            <p:cNvSpPr txBox="1"/>
            <p:nvPr/>
          </p:nvSpPr>
          <p:spPr>
            <a:xfrm>
              <a:off x="5358642" y="4000354"/>
              <a:ext cx="1730158" cy="1178370"/>
            </a:xfrm>
            <a:prstGeom prst="rect">
              <a:avLst/>
            </a:prstGeom>
            <a:noFill/>
            <a:ln>
              <a:noFill/>
            </a:ln>
          </p:spPr>
          <p:txBody>
            <a:bodyPr anchorCtr="0" anchor="t" bIns="87625" lIns="87625" spcFirstLastPara="1" rIns="87625" wrap="square" tIns="87625">
              <a:noAutofit/>
            </a:bodyPr>
            <a:lstStyle/>
            <a:p>
              <a:pPr indent="-171450" lvl="1" marL="171450" marR="0" rtl="0" algn="l">
                <a:lnSpc>
                  <a:spcPct val="90000"/>
                </a:lnSpc>
                <a:spcBef>
                  <a:spcPts val="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TripAdvisor</a:t>
              </a:r>
              <a:endParaRPr/>
            </a:p>
            <a:p>
              <a:pPr indent="-171450" lvl="1" marL="171450" marR="0" rtl="0" algn="l">
                <a:lnSpc>
                  <a:spcPct val="90000"/>
                </a:lnSpc>
                <a:spcBef>
                  <a:spcPts val="27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HappyCow</a:t>
              </a:r>
              <a:endParaRPr b="0" i="0" sz="1800" u="none" cap="none" strike="noStrike">
                <a:solidFill>
                  <a:srgbClr val="000000"/>
                </a:solidFill>
                <a:latin typeface="Arial"/>
                <a:ea typeface="Arial"/>
                <a:cs typeface="Arial"/>
                <a:sym typeface="Arial"/>
              </a:endParaRPr>
            </a:p>
          </p:txBody>
        </p:sp>
        <p:sp>
          <p:nvSpPr>
            <p:cNvPr id="161" name="Google Shape;161;p6"/>
            <p:cNvSpPr/>
            <p:nvPr/>
          </p:nvSpPr>
          <p:spPr>
            <a:xfrm>
              <a:off x="345460" y="3546462"/>
              <a:ext cx="2576400" cy="1668923"/>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6"/>
            <p:cNvSpPr txBox="1"/>
            <p:nvPr/>
          </p:nvSpPr>
          <p:spPr>
            <a:xfrm>
              <a:off x="382121" y="4000354"/>
              <a:ext cx="1730158" cy="1178370"/>
            </a:xfrm>
            <a:prstGeom prst="rect">
              <a:avLst/>
            </a:prstGeom>
            <a:noFill/>
            <a:ln>
              <a:noFill/>
            </a:ln>
          </p:spPr>
          <p:txBody>
            <a:bodyPr anchorCtr="0" anchor="t" bIns="87625" lIns="87625" spcFirstLastPara="1" rIns="87625" wrap="square" tIns="87625">
              <a:noAutofit/>
            </a:bodyPr>
            <a:lstStyle/>
            <a:p>
              <a:pPr indent="-171450" lvl="1" marL="171450" marR="0" rtl="0" algn="l">
                <a:lnSpc>
                  <a:spcPct val="90000"/>
                </a:lnSpc>
                <a:spcBef>
                  <a:spcPts val="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Instagram</a:t>
              </a:r>
              <a:endParaRPr/>
            </a:p>
            <a:p>
              <a:pPr indent="-171450" lvl="1" marL="171450" marR="0" rtl="0" algn="l">
                <a:lnSpc>
                  <a:spcPct val="90000"/>
                </a:lnSpc>
                <a:spcBef>
                  <a:spcPts val="27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TikTok</a:t>
              </a:r>
              <a:endParaRPr b="0" i="0" sz="1800" u="none" cap="none" strike="noStrike">
                <a:solidFill>
                  <a:srgbClr val="000000"/>
                </a:solidFill>
                <a:latin typeface="Arial"/>
                <a:ea typeface="Arial"/>
                <a:cs typeface="Arial"/>
                <a:sym typeface="Arial"/>
              </a:endParaRPr>
            </a:p>
          </p:txBody>
        </p:sp>
        <p:sp>
          <p:nvSpPr>
            <p:cNvPr id="163" name="Google Shape;163;p6"/>
            <p:cNvSpPr/>
            <p:nvPr/>
          </p:nvSpPr>
          <p:spPr>
            <a:xfrm>
              <a:off x="4549061" y="0"/>
              <a:ext cx="2576400" cy="1668923"/>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txBox="1"/>
            <p:nvPr/>
          </p:nvSpPr>
          <p:spPr>
            <a:xfrm>
              <a:off x="5358642" y="36661"/>
              <a:ext cx="1730158" cy="1178370"/>
            </a:xfrm>
            <a:prstGeom prst="rect">
              <a:avLst/>
            </a:prstGeom>
            <a:noFill/>
            <a:ln>
              <a:noFill/>
            </a:ln>
          </p:spPr>
          <p:txBody>
            <a:bodyPr anchorCtr="0" anchor="t" bIns="87625" lIns="87625" spcFirstLastPara="1" rIns="87625" wrap="square" tIns="87625">
              <a:noAutofit/>
            </a:bodyPr>
            <a:lstStyle/>
            <a:p>
              <a:pPr indent="-171450" lvl="1" marL="171450" marR="0" rtl="0" algn="l">
                <a:lnSpc>
                  <a:spcPct val="90000"/>
                </a:lnSpc>
                <a:spcBef>
                  <a:spcPts val="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Google Maps</a:t>
              </a:r>
              <a:endParaRPr/>
            </a:p>
            <a:p>
              <a:pPr indent="-171450" lvl="1" marL="171450" marR="0" rtl="0" algn="l">
                <a:lnSpc>
                  <a:spcPct val="90000"/>
                </a:lnSpc>
                <a:spcBef>
                  <a:spcPts val="27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Rome2Rio</a:t>
              </a:r>
              <a:endParaRPr b="0" i="0" sz="1800" u="none" cap="none" strike="noStrike">
                <a:solidFill>
                  <a:srgbClr val="000000"/>
                </a:solidFill>
                <a:latin typeface="Arial"/>
                <a:ea typeface="Arial"/>
                <a:cs typeface="Arial"/>
                <a:sym typeface="Arial"/>
              </a:endParaRPr>
            </a:p>
          </p:txBody>
        </p:sp>
        <p:sp>
          <p:nvSpPr>
            <p:cNvPr id="165" name="Google Shape;165;p6"/>
            <p:cNvSpPr/>
            <p:nvPr/>
          </p:nvSpPr>
          <p:spPr>
            <a:xfrm>
              <a:off x="345460" y="0"/>
              <a:ext cx="2576400" cy="1668923"/>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6"/>
            <p:cNvSpPr txBox="1"/>
            <p:nvPr/>
          </p:nvSpPr>
          <p:spPr>
            <a:xfrm>
              <a:off x="382121" y="36661"/>
              <a:ext cx="1730158" cy="1178370"/>
            </a:xfrm>
            <a:prstGeom prst="rect">
              <a:avLst/>
            </a:prstGeom>
            <a:noFill/>
            <a:ln>
              <a:noFill/>
            </a:ln>
          </p:spPr>
          <p:txBody>
            <a:bodyPr anchorCtr="0" anchor="t" bIns="87625" lIns="87625" spcFirstLastPara="1" rIns="87625" wrap="square" tIns="87625">
              <a:noAutofit/>
            </a:bodyPr>
            <a:lstStyle/>
            <a:p>
              <a:pPr indent="-171450" lvl="1" marL="171450" marR="0" rtl="0" algn="l">
                <a:lnSpc>
                  <a:spcPct val="90000"/>
                </a:lnSpc>
                <a:spcBef>
                  <a:spcPts val="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Booking.com</a:t>
              </a:r>
              <a:endParaRPr/>
            </a:p>
            <a:p>
              <a:pPr indent="-171450" lvl="1" marL="171450" marR="0" rtl="0" algn="l">
                <a:lnSpc>
                  <a:spcPct val="90000"/>
                </a:lnSpc>
                <a:spcBef>
                  <a:spcPts val="270"/>
                </a:spcBef>
                <a:spcAft>
                  <a:spcPts val="0"/>
                </a:spcAft>
                <a:buClr>
                  <a:srgbClr val="000000"/>
                </a:buClr>
                <a:buSzPts val="1800"/>
                <a:buFont typeface="Arial"/>
                <a:buChar char="•"/>
              </a:pPr>
              <a:r>
                <a:rPr b="0" i="0" lang="es" sz="1800" u="none" cap="none" strike="noStrike">
                  <a:solidFill>
                    <a:srgbClr val="000000"/>
                  </a:solidFill>
                  <a:latin typeface="Arial"/>
                  <a:ea typeface="Arial"/>
                  <a:cs typeface="Arial"/>
                  <a:sym typeface="Arial"/>
                </a:rPr>
                <a:t>Airbnb</a:t>
              </a:r>
              <a:endParaRPr b="0" i="0" sz="1800" u="none" cap="none" strike="noStrike">
                <a:solidFill>
                  <a:srgbClr val="000000"/>
                </a:solidFill>
                <a:latin typeface="Arial"/>
                <a:ea typeface="Arial"/>
                <a:cs typeface="Arial"/>
                <a:sym typeface="Arial"/>
              </a:endParaRPr>
            </a:p>
          </p:txBody>
        </p:sp>
        <p:sp>
          <p:nvSpPr>
            <p:cNvPr id="167" name="Google Shape;167;p6"/>
            <p:cNvSpPr/>
            <p:nvPr/>
          </p:nvSpPr>
          <p:spPr>
            <a:xfrm>
              <a:off x="1425045" y="297277"/>
              <a:ext cx="2258262" cy="2258262"/>
            </a:xfrm>
            <a:custGeom>
              <a:rect b="b" l="l" r="r" t="t"/>
              <a:pathLst>
                <a:path extrusionOk="0" h="120000" w="120000">
                  <a:moveTo>
                    <a:pt x="0" y="120000"/>
                  </a:moveTo>
                  <a:lnTo>
                    <a:pt x="0" y="120000"/>
                  </a:lnTo>
                  <a:cubicBezTo>
                    <a:pt x="0" y="53726"/>
                    <a:pt x="53726" y="0"/>
                    <a:pt x="120000" y="0"/>
                  </a:cubicBezTo>
                  <a:lnTo>
                    <a:pt x="120000" y="120000"/>
                  </a:ln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6"/>
            <p:cNvSpPr txBox="1"/>
            <p:nvPr/>
          </p:nvSpPr>
          <p:spPr>
            <a:xfrm>
              <a:off x="2086475" y="958707"/>
              <a:ext cx="1596832" cy="1596832"/>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rgbClr val="000000"/>
                </a:buClr>
                <a:buSzPts val="1500"/>
                <a:buFont typeface="Arial"/>
                <a:buNone/>
              </a:pPr>
              <a:r>
                <a:rPr lang="es" sz="1500">
                  <a:solidFill>
                    <a:schemeClr val="lt1"/>
                  </a:solidFill>
                </a:rPr>
                <a:t>Alojamiento</a:t>
              </a:r>
              <a:endParaRPr/>
            </a:p>
          </p:txBody>
        </p:sp>
        <p:sp>
          <p:nvSpPr>
            <p:cNvPr id="169" name="Google Shape;169;p6"/>
            <p:cNvSpPr/>
            <p:nvPr/>
          </p:nvSpPr>
          <p:spPr>
            <a:xfrm rot="5400000">
              <a:off x="3787615" y="297277"/>
              <a:ext cx="2258262" cy="2258262"/>
            </a:xfrm>
            <a:custGeom>
              <a:rect b="b" l="l" r="r" t="t"/>
              <a:pathLst>
                <a:path extrusionOk="0" h="120000" w="120000">
                  <a:moveTo>
                    <a:pt x="0" y="120000"/>
                  </a:moveTo>
                  <a:lnTo>
                    <a:pt x="0" y="120000"/>
                  </a:lnTo>
                  <a:cubicBezTo>
                    <a:pt x="0" y="53726"/>
                    <a:pt x="53726" y="0"/>
                    <a:pt x="120000" y="0"/>
                  </a:cubicBezTo>
                  <a:lnTo>
                    <a:pt x="120000" y="120000"/>
                  </a:ln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6"/>
            <p:cNvSpPr txBox="1"/>
            <p:nvPr/>
          </p:nvSpPr>
          <p:spPr>
            <a:xfrm>
              <a:off x="3787615" y="958707"/>
              <a:ext cx="1596832" cy="1596832"/>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rgbClr val="000000"/>
                </a:buClr>
                <a:buSzPts val="1500"/>
                <a:buFont typeface="Arial"/>
                <a:buNone/>
              </a:pPr>
              <a:r>
                <a:rPr b="0" i="0" lang="es" sz="1500" u="none" cap="none" strike="noStrike">
                  <a:solidFill>
                    <a:schemeClr val="lt1"/>
                  </a:solidFill>
                  <a:latin typeface="Arial"/>
                  <a:ea typeface="Arial"/>
                  <a:cs typeface="Arial"/>
                  <a:sym typeface="Arial"/>
                </a:rPr>
                <a:t>Nav</a:t>
              </a:r>
              <a:r>
                <a:rPr lang="es" sz="1500">
                  <a:solidFill>
                    <a:schemeClr val="lt1"/>
                  </a:solidFill>
                </a:rPr>
                <a:t>egación</a:t>
              </a:r>
              <a:endParaRPr/>
            </a:p>
          </p:txBody>
        </p:sp>
        <p:sp>
          <p:nvSpPr>
            <p:cNvPr id="171" name="Google Shape;171;p6"/>
            <p:cNvSpPr/>
            <p:nvPr/>
          </p:nvSpPr>
          <p:spPr>
            <a:xfrm rot="10800000">
              <a:off x="3787615" y="2659846"/>
              <a:ext cx="2258262" cy="2258262"/>
            </a:xfrm>
            <a:custGeom>
              <a:rect b="b" l="l" r="r" t="t"/>
              <a:pathLst>
                <a:path extrusionOk="0" h="120000" w="120000">
                  <a:moveTo>
                    <a:pt x="0" y="120000"/>
                  </a:moveTo>
                  <a:lnTo>
                    <a:pt x="0" y="120000"/>
                  </a:lnTo>
                  <a:cubicBezTo>
                    <a:pt x="0" y="53726"/>
                    <a:pt x="53726" y="0"/>
                    <a:pt x="120000" y="0"/>
                  </a:cubicBezTo>
                  <a:lnTo>
                    <a:pt x="120000" y="120000"/>
                  </a:ln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6"/>
            <p:cNvSpPr txBox="1"/>
            <p:nvPr/>
          </p:nvSpPr>
          <p:spPr>
            <a:xfrm>
              <a:off x="3787615" y="2659846"/>
              <a:ext cx="1596832" cy="1596832"/>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rgbClr val="000000"/>
                </a:buClr>
                <a:buSzPts val="1500"/>
                <a:buFont typeface="Arial"/>
                <a:buNone/>
              </a:pPr>
              <a:r>
                <a:rPr lang="es" sz="1500">
                  <a:solidFill>
                    <a:schemeClr val="lt1"/>
                  </a:solidFill>
                </a:rPr>
                <a:t>Consejos Locales</a:t>
              </a:r>
              <a:endParaRPr/>
            </a:p>
          </p:txBody>
        </p:sp>
        <p:sp>
          <p:nvSpPr>
            <p:cNvPr id="173" name="Google Shape;173;p6"/>
            <p:cNvSpPr/>
            <p:nvPr/>
          </p:nvSpPr>
          <p:spPr>
            <a:xfrm rot="-5400000">
              <a:off x="1425045" y="2659846"/>
              <a:ext cx="2258262" cy="2258262"/>
            </a:xfrm>
            <a:custGeom>
              <a:rect b="b" l="l" r="r" t="t"/>
              <a:pathLst>
                <a:path extrusionOk="0" h="120000" w="120000">
                  <a:moveTo>
                    <a:pt x="0" y="120000"/>
                  </a:moveTo>
                  <a:lnTo>
                    <a:pt x="0" y="120000"/>
                  </a:lnTo>
                  <a:cubicBezTo>
                    <a:pt x="0" y="53726"/>
                    <a:pt x="53726" y="0"/>
                    <a:pt x="120000" y="0"/>
                  </a:cubicBezTo>
                  <a:lnTo>
                    <a:pt x="120000" y="120000"/>
                  </a:ln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6"/>
            <p:cNvSpPr txBox="1"/>
            <p:nvPr/>
          </p:nvSpPr>
          <p:spPr>
            <a:xfrm>
              <a:off x="2086475" y="2659846"/>
              <a:ext cx="1596832" cy="1596832"/>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Clr>
                  <a:srgbClr val="000000"/>
                </a:buClr>
                <a:buSzPts val="1500"/>
                <a:buFont typeface="Arial"/>
                <a:buNone/>
              </a:pPr>
              <a:r>
                <a:rPr lang="es" sz="1500">
                  <a:solidFill>
                    <a:schemeClr val="lt1"/>
                  </a:solidFill>
                </a:rPr>
                <a:t>Compartir en redes sociales</a:t>
              </a:r>
              <a:endParaRPr/>
            </a:p>
          </p:txBody>
        </p:sp>
        <p:sp>
          <p:nvSpPr>
            <p:cNvPr id="175" name="Google Shape;175;p6"/>
            <p:cNvSpPr/>
            <p:nvPr/>
          </p:nvSpPr>
          <p:spPr>
            <a:xfrm>
              <a:off x="3345611" y="2138308"/>
              <a:ext cx="779700" cy="678000"/>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solidFill>
              <a:srgbClr val="BADEBB"/>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6"/>
            <p:cNvSpPr/>
            <p:nvPr/>
          </p:nvSpPr>
          <p:spPr>
            <a:xfrm rot="10800000">
              <a:off x="3345611" y="2399077"/>
              <a:ext cx="779700" cy="678000"/>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solidFill>
              <a:srgbClr val="BADEBB"/>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7" name="Google Shape;177;p6"/>
          <p:cNvSpPr txBox="1"/>
          <p:nvPr/>
        </p:nvSpPr>
        <p:spPr>
          <a:xfrm>
            <a:off x="922946" y="1589518"/>
            <a:ext cx="3348000" cy="273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s" sz="3200" u="none" cap="none" strike="noStrike">
                <a:solidFill>
                  <a:schemeClr val="accent6"/>
                </a:solidFill>
                <a:latin typeface="Calibri"/>
                <a:ea typeface="Calibri"/>
                <a:cs typeface="Calibri"/>
                <a:sym typeface="Calibri"/>
              </a:rPr>
              <a:t>Benefi</a:t>
            </a:r>
            <a:r>
              <a:rPr b="1" lang="es" sz="3200">
                <a:solidFill>
                  <a:schemeClr val="accent6"/>
                </a:solidFill>
                <a:latin typeface="Calibri"/>
                <a:ea typeface="Calibri"/>
                <a:cs typeface="Calibri"/>
                <a:sym typeface="Calibri"/>
              </a:rPr>
              <a:t>cios</a:t>
            </a:r>
            <a:r>
              <a:rPr b="1" i="0" lang="es" sz="3200" u="none" cap="none" strike="noStrike">
                <a:solidFill>
                  <a:schemeClr val="accent6"/>
                </a:solidFill>
                <a:latin typeface="Calibri"/>
                <a:ea typeface="Calibri"/>
                <a:cs typeface="Calibri"/>
                <a:sym typeface="Calibri"/>
              </a:rPr>
              <a:t>:</a:t>
            </a:r>
            <a:endParaRPr/>
          </a:p>
          <a:p>
            <a:pPr indent="-342900" lvl="0" marL="342900" marR="0" rtl="0" algn="l">
              <a:lnSpc>
                <a:spcPct val="100000"/>
              </a:lnSpc>
              <a:spcBef>
                <a:spcPts val="0"/>
              </a:spcBef>
              <a:spcAft>
                <a:spcPts val="0"/>
              </a:spcAft>
              <a:buClr>
                <a:srgbClr val="000000"/>
              </a:buClr>
              <a:buSzPts val="2000"/>
              <a:buFont typeface="Noto Sans Symbols"/>
              <a:buChar char="❖"/>
            </a:pPr>
            <a:r>
              <a:rPr b="1" lang="es" sz="2000">
                <a:solidFill>
                  <a:schemeClr val="accent6"/>
                </a:solidFill>
                <a:latin typeface="Calibri"/>
                <a:ea typeface="Calibri"/>
                <a:cs typeface="Calibri"/>
                <a:sym typeface="Calibri"/>
              </a:rPr>
              <a:t>Actualizaciones en tiempo real.</a:t>
            </a:r>
            <a:endParaRPr b="1" sz="2000">
              <a:solidFill>
                <a:schemeClr val="accent6"/>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Noto Sans Symbols"/>
              <a:buChar char="❖"/>
            </a:pPr>
            <a:r>
              <a:rPr b="1" lang="es" sz="2000">
                <a:solidFill>
                  <a:schemeClr val="accent6"/>
                </a:solidFill>
                <a:latin typeface="Calibri"/>
                <a:ea typeface="Calibri"/>
                <a:cs typeface="Calibri"/>
                <a:sym typeface="Calibri"/>
              </a:rPr>
              <a:t>Acceso fácil.</a:t>
            </a:r>
            <a:endParaRPr b="1" sz="2000">
              <a:solidFill>
                <a:schemeClr val="accent6"/>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Noto Sans Symbols"/>
              <a:buChar char="❖"/>
            </a:pPr>
            <a:r>
              <a:rPr b="1" lang="es" sz="2000">
                <a:solidFill>
                  <a:schemeClr val="accent6"/>
                </a:solidFill>
                <a:latin typeface="Calibri"/>
                <a:ea typeface="Calibri"/>
                <a:cs typeface="Calibri"/>
                <a:sym typeface="Calibri"/>
              </a:rPr>
              <a:t>Promueve negocios culturales y locales.</a:t>
            </a:r>
            <a:endParaRPr b="1" sz="2000">
              <a:solidFill>
                <a:schemeClr val="accent6"/>
              </a:solidFill>
              <a:latin typeface="Calibri"/>
              <a:ea typeface="Calibri"/>
              <a:cs typeface="Calibri"/>
              <a:sym typeface="Calibri"/>
            </a:endParaRPr>
          </a:p>
          <a:p>
            <a:pPr indent="-342900" lvl="0" marL="342900" marR="0" rtl="0" algn="l">
              <a:lnSpc>
                <a:spcPct val="100000"/>
              </a:lnSpc>
              <a:spcBef>
                <a:spcPts val="0"/>
              </a:spcBef>
              <a:spcAft>
                <a:spcPts val="0"/>
              </a:spcAft>
              <a:buClr>
                <a:srgbClr val="000000"/>
              </a:buClr>
              <a:buSzPts val="2000"/>
              <a:buFont typeface="Noto Sans Symbols"/>
              <a:buChar char="❖"/>
            </a:pPr>
            <a:r>
              <a:rPr b="1" lang="es" sz="2000">
                <a:solidFill>
                  <a:schemeClr val="accent6"/>
                </a:solidFill>
                <a:latin typeface="Calibri"/>
                <a:ea typeface="Calibri"/>
                <a:cs typeface="Calibri"/>
                <a:sym typeface="Calibri"/>
              </a:rPr>
              <a:t>Fomenta decisiones ecológicas.</a:t>
            </a:r>
            <a:endParaRPr b="1" sz="2000">
              <a:solidFill>
                <a:schemeClr val="accent6"/>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g2d3f02dfa91_0_15"/>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s"/>
              <a:t>La Tecnología como Socio en la Sostenibilidad</a:t>
            </a:r>
            <a:endParaRPr/>
          </a:p>
        </p:txBody>
      </p:sp>
      <p:sp>
        <p:nvSpPr>
          <p:cNvPr id="183" name="Google Shape;183;g2d3f02dfa91_0_15"/>
          <p:cNvSpPr txBox="1"/>
          <p:nvPr/>
        </p:nvSpPr>
        <p:spPr>
          <a:xfrm>
            <a:off x="1333144" y="2360023"/>
            <a:ext cx="4042200" cy="2678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 sz="2400" u="none" cap="none" strike="noStrike">
                <a:solidFill>
                  <a:srgbClr val="000000"/>
                </a:solidFill>
                <a:latin typeface="Arial"/>
                <a:ea typeface="Arial"/>
                <a:cs typeface="Arial"/>
                <a:sym typeface="Arial"/>
              </a:rPr>
              <a:t>📊</a:t>
            </a:r>
            <a:r>
              <a:rPr b="0" i="0" lang="es" sz="1400" u="none" cap="none" strike="noStrike">
                <a:solidFill>
                  <a:srgbClr val="000000"/>
                </a:solidFill>
                <a:latin typeface="Arial"/>
                <a:ea typeface="Arial"/>
                <a:cs typeface="Arial"/>
                <a:sym typeface="Arial"/>
              </a:rPr>
              <a:t> </a:t>
            </a:r>
            <a:r>
              <a:rPr b="1" lang="es" sz="2400">
                <a:solidFill>
                  <a:schemeClr val="accent6"/>
                </a:solidFill>
                <a:latin typeface="Calibri"/>
                <a:ea typeface="Calibri"/>
                <a:cs typeface="Calibri"/>
                <a:sym typeface="Calibri"/>
              </a:rPr>
              <a:t>Datos para planificación</a:t>
            </a:r>
            <a:endParaRPr/>
          </a:p>
          <a:p>
            <a:pPr indent="0" lvl="0" marL="0" marR="0" rtl="0" algn="l">
              <a:lnSpc>
                <a:spcPct val="100000"/>
              </a:lnSpc>
              <a:spcBef>
                <a:spcPts val="0"/>
              </a:spcBef>
              <a:spcAft>
                <a:spcPts val="0"/>
              </a:spcAft>
              <a:buNone/>
            </a:pPr>
            <a:r>
              <a:t/>
            </a:r>
            <a:endParaRPr b="1" i="0" sz="2400" u="none" cap="none" strike="noStrike">
              <a:solidFill>
                <a:schemeClr val="accent6"/>
              </a:solidFill>
              <a:latin typeface="Calibri"/>
              <a:ea typeface="Calibri"/>
              <a:cs typeface="Calibri"/>
              <a:sym typeface="Calibri"/>
            </a:endParaRPr>
          </a:p>
          <a:p>
            <a:pPr indent="0" lvl="0" marL="0" marR="0" rtl="0" algn="l">
              <a:lnSpc>
                <a:spcPct val="100000"/>
              </a:lnSpc>
              <a:spcBef>
                <a:spcPts val="0"/>
              </a:spcBef>
              <a:spcAft>
                <a:spcPts val="0"/>
              </a:spcAft>
              <a:buNone/>
            </a:pPr>
            <a:r>
              <a:rPr b="1" i="0" lang="es" sz="2400" u="none" cap="none" strike="noStrike">
                <a:solidFill>
                  <a:schemeClr val="accent6"/>
                </a:solidFill>
                <a:latin typeface="Calibri"/>
                <a:ea typeface="Calibri"/>
                <a:cs typeface="Calibri"/>
                <a:sym typeface="Calibri"/>
              </a:rPr>
              <a:t>🛎️ </a:t>
            </a:r>
            <a:r>
              <a:rPr b="1" lang="es" sz="2400">
                <a:solidFill>
                  <a:schemeClr val="accent6"/>
                </a:solidFill>
                <a:latin typeface="Calibri"/>
                <a:ea typeface="Calibri"/>
                <a:cs typeface="Calibri"/>
                <a:sym typeface="Calibri"/>
              </a:rPr>
              <a:t>Sistemas de reserva</a:t>
            </a:r>
            <a:endParaRPr/>
          </a:p>
          <a:p>
            <a:pPr indent="0" lvl="0" marL="0" marR="0" rtl="0" algn="l">
              <a:lnSpc>
                <a:spcPct val="100000"/>
              </a:lnSpc>
              <a:spcBef>
                <a:spcPts val="0"/>
              </a:spcBef>
              <a:spcAft>
                <a:spcPts val="0"/>
              </a:spcAft>
              <a:buNone/>
            </a:pPr>
            <a:r>
              <a:t/>
            </a:r>
            <a:endParaRPr b="1" i="0" sz="2400" u="none" cap="none" strike="noStrike">
              <a:solidFill>
                <a:schemeClr val="accent6"/>
              </a:solidFill>
              <a:latin typeface="Calibri"/>
              <a:ea typeface="Calibri"/>
              <a:cs typeface="Calibri"/>
              <a:sym typeface="Calibri"/>
            </a:endParaRPr>
          </a:p>
          <a:p>
            <a:pPr indent="0" lvl="0" marL="0" marR="0" rtl="0" algn="l">
              <a:lnSpc>
                <a:spcPct val="100000"/>
              </a:lnSpc>
              <a:spcBef>
                <a:spcPts val="0"/>
              </a:spcBef>
              <a:spcAft>
                <a:spcPts val="0"/>
              </a:spcAft>
              <a:buNone/>
            </a:pPr>
            <a:r>
              <a:rPr b="1" i="0" lang="es" sz="2400" u="none" cap="none" strike="noStrike">
                <a:solidFill>
                  <a:schemeClr val="accent6"/>
                </a:solidFill>
                <a:latin typeface="Calibri"/>
                <a:ea typeface="Calibri"/>
                <a:cs typeface="Calibri"/>
                <a:sym typeface="Calibri"/>
              </a:rPr>
              <a:t>📱 </a:t>
            </a:r>
            <a:r>
              <a:rPr b="1" lang="es" sz="2400">
                <a:solidFill>
                  <a:schemeClr val="accent6"/>
                </a:solidFill>
                <a:latin typeface="Calibri"/>
                <a:ea typeface="Calibri"/>
                <a:cs typeface="Calibri"/>
                <a:sym typeface="Calibri"/>
              </a:rPr>
              <a:t>Aplicaciones móviles</a:t>
            </a:r>
            <a:endParaRPr/>
          </a:p>
          <a:p>
            <a:pPr indent="0" lvl="0" marL="0" marR="0" rtl="0" algn="l">
              <a:lnSpc>
                <a:spcPct val="100000"/>
              </a:lnSpc>
              <a:spcBef>
                <a:spcPts val="0"/>
              </a:spcBef>
              <a:spcAft>
                <a:spcPts val="0"/>
              </a:spcAft>
              <a:buNone/>
            </a:pPr>
            <a:r>
              <a:t/>
            </a:r>
            <a:endParaRPr b="1" i="0" sz="2400" u="none" cap="none" strike="noStrike">
              <a:solidFill>
                <a:schemeClr val="accent6"/>
              </a:solidFill>
              <a:latin typeface="Calibri"/>
              <a:ea typeface="Calibri"/>
              <a:cs typeface="Calibri"/>
              <a:sym typeface="Calibri"/>
            </a:endParaRPr>
          </a:p>
          <a:p>
            <a:pPr indent="0" lvl="0" marL="0" marR="0" rtl="0" algn="l">
              <a:lnSpc>
                <a:spcPct val="100000"/>
              </a:lnSpc>
              <a:spcBef>
                <a:spcPts val="0"/>
              </a:spcBef>
              <a:spcAft>
                <a:spcPts val="0"/>
              </a:spcAft>
              <a:buNone/>
            </a:pPr>
            <a:r>
              <a:rPr b="1" i="0" lang="es" sz="2400" u="none" cap="none" strike="noStrike">
                <a:solidFill>
                  <a:schemeClr val="accent6"/>
                </a:solidFill>
                <a:latin typeface="Calibri"/>
                <a:ea typeface="Calibri"/>
                <a:cs typeface="Calibri"/>
                <a:sym typeface="Calibri"/>
              </a:rPr>
              <a:t>🌐 </a:t>
            </a:r>
            <a:r>
              <a:rPr b="1" lang="es" sz="2400">
                <a:solidFill>
                  <a:schemeClr val="accent6"/>
                </a:solidFill>
                <a:latin typeface="Calibri"/>
                <a:ea typeface="Calibri"/>
                <a:cs typeface="Calibri"/>
                <a:sym typeface="Calibri"/>
              </a:rPr>
              <a:t>Plataformas colaborativas</a:t>
            </a:r>
            <a:endParaRPr/>
          </a:p>
        </p:txBody>
      </p:sp>
      <p:sp>
        <p:nvSpPr>
          <p:cNvPr id="184" name="Google Shape;184;g2d3f02dfa91_0_15"/>
          <p:cNvSpPr/>
          <p:nvPr/>
        </p:nvSpPr>
        <p:spPr>
          <a:xfrm>
            <a:off x="5098994" y="2360023"/>
            <a:ext cx="1717705" cy="2781588"/>
          </a:xfrm>
          <a:prstGeom prst="rightBrace">
            <a:avLst>
              <a:gd fmla="val 8333" name="adj1"/>
              <a:gd fmla="val 50000" name="adj2"/>
            </a:avLst>
          </a:prstGeom>
          <a:noFill/>
          <a:ln cap="flat" cmpd="sng" w="38100">
            <a:solidFill>
              <a:schemeClr val="accent1"/>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185" name="Google Shape;185;g2d3f02dfa91_0_15"/>
          <p:cNvSpPr txBox="1"/>
          <p:nvPr/>
        </p:nvSpPr>
        <p:spPr>
          <a:xfrm>
            <a:off x="7451933" y="3093577"/>
            <a:ext cx="2478300" cy="1200600"/>
          </a:xfrm>
          <a:prstGeom prst="rect">
            <a:avLst/>
          </a:prstGeom>
          <a:solidFill>
            <a:srgbClr val="C4E7C5"/>
          </a:solidFill>
          <a:ln cap="flat" cmpd="sng" w="9525">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s" sz="2400"/>
              <a:t>Turismo Sostenible Más Inteligente</a:t>
            </a:r>
            <a:endParaRPr b="1" sz="2400"/>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